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91" r:id="rId4"/>
    <p:sldId id="290" r:id="rId5"/>
    <p:sldId id="260" r:id="rId6"/>
    <p:sldId id="293" r:id="rId7"/>
    <p:sldId id="292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A3F54-8E3B-FA23-A05A-C6D8F1A849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A07064-E00F-401D-BCA6-DB78850108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E2A8C-0E0A-E2D0-DB96-6E302E254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D0C72-71FD-486F-A846-433DC44F6D1E}" type="datetimeFigureOut">
              <a:rPr lang="hr-HR" smtClean="0"/>
              <a:t>6.12.2022.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7F2FC0-B5E8-8DCC-B250-BAFE21435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0ECEA-4B1A-4EBF-CEF0-47AB12F76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010D-BED0-43B1-984F-824492019F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6822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DF397-4D72-6C19-3AEF-2386F4CD5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82A0D4-BA23-D024-0C90-0A286EE310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30892-FA52-9FE9-765E-2E16330BA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D0C72-71FD-486F-A846-433DC44F6D1E}" type="datetimeFigureOut">
              <a:rPr lang="hr-HR" smtClean="0"/>
              <a:t>6.12.2022.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4EDA0-22EB-2BDB-D023-7FD7D8C18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A252C-0D04-1633-0436-56C917C6C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010D-BED0-43B1-984F-824492019F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0702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9F2662-5E8F-4837-AEE4-AF62920B8A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0D2E03-1406-3E46-6DC3-009F044A6A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B30BA-A46B-013E-A36F-D8C3E78F9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D0C72-71FD-486F-A846-433DC44F6D1E}" type="datetimeFigureOut">
              <a:rPr lang="hr-HR" smtClean="0"/>
              <a:t>6.12.2022.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2DA54-FC82-3AD9-6E65-8A5A47183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4A6561-F5C8-5647-E84E-F77C877DD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010D-BED0-43B1-984F-824492019F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4753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8D398-9CF9-C10E-741E-2BEAF32BD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8BE03-D59E-0566-F2A4-933182FA2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F9BB5-C013-9596-A4E4-9EA029D32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D0C72-71FD-486F-A846-433DC44F6D1E}" type="datetimeFigureOut">
              <a:rPr lang="hr-HR" smtClean="0"/>
              <a:t>6.12.2022.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408FC-2A36-09D5-7249-3B2BEDA84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702C6-2473-EA3F-2743-DFC2AA5EB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010D-BED0-43B1-984F-824492019F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9747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F21F8-744B-A803-1973-11A5D706D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525C62-13F9-2162-2D6A-486936905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759D4-3846-08D2-B0E1-EB5AA12F4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D0C72-71FD-486F-A846-433DC44F6D1E}" type="datetimeFigureOut">
              <a:rPr lang="hr-HR" smtClean="0"/>
              <a:t>6.12.2022.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B832BD-6E94-5426-875D-9C69C9906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ABD47-EF2A-2D0D-B288-D8691D446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010D-BED0-43B1-984F-824492019F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1668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49C8E-3AE0-FBD4-8DB8-59FDEDBD0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6524F-EAF6-3E7B-5976-BBA2F6B5D0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B75B73-D741-E284-A98E-7A02D5644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CF97F-0ACA-5510-BD0E-05198CF68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D0C72-71FD-486F-A846-433DC44F6D1E}" type="datetimeFigureOut">
              <a:rPr lang="hr-HR" smtClean="0"/>
              <a:t>6.12.2022.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C2FB2A-49E7-A285-C40C-00EDB4357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706A9-A5D4-0AA2-94BC-0F16FDE63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010D-BED0-43B1-984F-824492019F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0864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3E3D5-BCB9-D852-4478-EA234CBA0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FB044B-4A1E-A216-E7E1-8697AE1BD1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2670FC-5811-61E1-8895-9D7B7C763C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E6CE77-7B73-AC12-EA3B-3687F0178D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FE8083-57D9-B058-760C-C9C8804385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CD6820-2B5E-A1D4-817F-F6421C702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D0C72-71FD-486F-A846-433DC44F6D1E}" type="datetimeFigureOut">
              <a:rPr lang="hr-HR" smtClean="0"/>
              <a:t>6.12.2022.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04C5F5-180B-EBDC-616D-AF526333D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3E7813-C67F-B26E-5C06-540833AE6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010D-BED0-43B1-984F-824492019F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8606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CF732-9C7D-9C6D-51A7-017613A98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CEBC6F-6C53-6DC4-BD00-E1FE401BA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D0C72-71FD-486F-A846-433DC44F6D1E}" type="datetimeFigureOut">
              <a:rPr lang="hr-HR" smtClean="0"/>
              <a:t>6.12.2022.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A06FFF-2A97-6999-3538-D925A9812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D9C891-089E-D3DB-DD09-3071DA4F9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010D-BED0-43B1-984F-824492019F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1087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EF9D02-ACEA-4BF7-E834-3AFB987AC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D0C72-71FD-486F-A846-433DC44F6D1E}" type="datetimeFigureOut">
              <a:rPr lang="hr-HR" smtClean="0"/>
              <a:t>6.12.2022.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09EA9B-81AA-ED68-BCEE-76F8B829E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648C8C-3FFF-2782-BF14-589FE3375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010D-BED0-43B1-984F-824492019F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8280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02329-8630-EBD2-8674-5D4724A37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40DD7-4D82-630F-4E79-99799C8A6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214C64-446F-FDD0-33FC-6870E9CCAA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62694E-FFEB-2CC4-DB1D-EDAC4B771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D0C72-71FD-486F-A846-433DC44F6D1E}" type="datetimeFigureOut">
              <a:rPr lang="hr-HR" smtClean="0"/>
              <a:t>6.12.2022.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58AB6E-B6D2-2EDF-1979-BA53BCE13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1D5F5E-0752-58FC-73CC-A64E4800A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010D-BED0-43B1-984F-824492019F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04407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9D09B-11CC-8676-189D-01082C5AA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C591ED-D5E7-47F0-479B-704832DE8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855BA8-C1E4-AC96-19DA-DF0D7C03EF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7BB8EA-3548-EE83-6D3D-8CB692125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D0C72-71FD-486F-A846-433DC44F6D1E}" type="datetimeFigureOut">
              <a:rPr lang="hr-HR" smtClean="0"/>
              <a:t>6.12.2022.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C401B-69DA-8280-D235-3153D68C3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222898-7684-3C7D-17DE-96FA0D4B3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010D-BED0-43B1-984F-824492019F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0681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13CAFC-EFDD-BBB6-D108-B2BD7C71B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928665-DF14-6E71-A4A0-8E7245CB58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EC4D1-C996-2E2D-5379-210E349959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D0C72-71FD-486F-A846-433DC44F6D1E}" type="datetimeFigureOut">
              <a:rPr lang="hr-HR" smtClean="0"/>
              <a:t>6.12.2022.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AEEE47-39D4-69C2-BF4E-2DDBC96912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B0AF0-E45E-9B25-ED22-A0BD7ABD69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1010D-BED0-43B1-984F-824492019F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462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ordwall.net/play/511/249/975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D6BBA-ED96-67B1-65F7-B38C58086F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8681" y="3526536"/>
            <a:ext cx="6764692" cy="1012054"/>
          </a:xfrm>
        </p:spPr>
        <p:txBody>
          <a:bodyPr>
            <a:normAutofit fontScale="90000"/>
          </a:bodyPr>
          <a:lstStyle/>
          <a:p>
            <a:r>
              <a:rPr lang="hr-HR" sz="5400" b="1" dirty="0" err="1"/>
              <a:t>Lesson</a:t>
            </a:r>
            <a:r>
              <a:rPr lang="hr-HR" sz="5400" b="1" dirty="0"/>
              <a:t> 24 </a:t>
            </a:r>
            <a:br>
              <a:rPr lang="hr-HR" sz="5400" b="1" dirty="0"/>
            </a:br>
            <a:r>
              <a:rPr lang="hr-HR" sz="5400" b="1" dirty="0" err="1"/>
              <a:t>Our</a:t>
            </a:r>
            <a:r>
              <a:rPr lang="hr-HR" sz="5400" b="1" dirty="0"/>
              <a:t> </a:t>
            </a:r>
            <a:r>
              <a:rPr lang="hr-HR" sz="5400" b="1" dirty="0" err="1"/>
              <a:t>holiday</a:t>
            </a:r>
            <a:r>
              <a:rPr lang="hr-HR" sz="5400" b="1" dirty="0"/>
              <a:t> </a:t>
            </a:r>
            <a:r>
              <a:rPr lang="hr-HR" sz="5400" b="1" dirty="0" err="1"/>
              <a:t>plans</a:t>
            </a:r>
            <a:endParaRPr lang="hr-HR" sz="54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3C4857-69B2-EE48-4649-CAC5F1D5B1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0558" y="2305050"/>
            <a:ext cx="6400938" cy="1710489"/>
          </a:xfrm>
        </p:spPr>
        <p:txBody>
          <a:bodyPr>
            <a:noAutofit/>
          </a:bodyPr>
          <a:lstStyle/>
          <a:p>
            <a:r>
              <a:rPr lang="hr-HR" sz="6500" b="1" dirty="0">
                <a:solidFill>
                  <a:srgbClr val="C00000"/>
                </a:solidFill>
              </a:rPr>
              <a:t>UNIT 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D0A8FD-78CA-267A-FC8E-E8AE8DDF1B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88" y="528449"/>
            <a:ext cx="4505897" cy="599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592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3ACDE-7827-14BC-3F84-984910CFF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114" y="449014"/>
            <a:ext cx="10763774" cy="1325563"/>
          </a:xfrm>
        </p:spPr>
        <p:txBody>
          <a:bodyPr/>
          <a:lstStyle/>
          <a:p>
            <a:pPr algn="ctr"/>
            <a:r>
              <a:rPr lang="en-US" b="1" dirty="0"/>
              <a:t>Write 10 things that you associate with summer.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A2111-F775-3C33-7865-352D8A2A9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0926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000" b="1" dirty="0"/>
          </a:p>
          <a:p>
            <a:pPr marL="0" indent="0" algn="ctr">
              <a:buNone/>
            </a:pPr>
            <a:r>
              <a:rPr lang="hr-HR" sz="3000" dirty="0"/>
              <a:t>M</a:t>
            </a:r>
            <a:r>
              <a:rPr lang="en-US" sz="3000" dirty="0" err="1"/>
              <a:t>ake</a:t>
            </a:r>
            <a:r>
              <a:rPr lang="en-US" sz="3000" dirty="0"/>
              <a:t> your own </a:t>
            </a:r>
            <a:r>
              <a:rPr lang="en-US" sz="3000" b="1" dirty="0"/>
              <a:t>SUMMER BUCKET LIST</a:t>
            </a:r>
            <a:r>
              <a:rPr lang="en-US" sz="3000" dirty="0"/>
              <a:t>. </a:t>
            </a:r>
            <a:br>
              <a:rPr lang="hr-HR" sz="3000" dirty="0"/>
            </a:br>
            <a:r>
              <a:rPr lang="en-US" sz="3000" dirty="0"/>
              <a:t>Write 10 things you want to do or accomplish by the end of this summer</a:t>
            </a:r>
            <a:r>
              <a:rPr lang="hr-HR" sz="3000" dirty="0"/>
              <a:t>. </a:t>
            </a:r>
            <a:endParaRPr lang="en-US" sz="3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DB78D8-B93F-0BE8-1D81-638CDBE3C8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702" y="3798853"/>
            <a:ext cx="2279445" cy="28803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9BD528-E7D5-1EA4-7642-76768940B5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001" y="4010819"/>
            <a:ext cx="4618120" cy="2629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196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9CE6F-B572-F5D6-D64E-CA2267F7F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939"/>
            <a:ext cx="10515600" cy="1325563"/>
          </a:xfrm>
        </p:spPr>
        <p:txBody>
          <a:bodyPr>
            <a:normAutofit/>
          </a:bodyPr>
          <a:lstStyle/>
          <a:p>
            <a:r>
              <a:rPr lang="hr-HR" sz="2800" dirty="0" err="1"/>
              <a:t>Workbook</a:t>
            </a:r>
            <a:r>
              <a:rPr lang="hr-HR" sz="2800" dirty="0"/>
              <a:t> </a:t>
            </a:r>
            <a:r>
              <a:rPr lang="hr-HR" sz="2800" dirty="0" err="1"/>
              <a:t>page</a:t>
            </a:r>
            <a:r>
              <a:rPr lang="hr-HR" sz="2800" dirty="0"/>
              <a:t> 114.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9529D400-6569-E62F-921A-09AA37FA3A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443" y="1393794"/>
            <a:ext cx="3754148" cy="5010401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EE896F-5174-30FE-BF31-E7724B046E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8373" y="1340074"/>
            <a:ext cx="3896394" cy="51623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DE5E0C0-46D0-4351-A2B5-1EEBE85CEBFB}"/>
              </a:ext>
            </a:extLst>
          </p:cNvPr>
          <p:cNvSpPr txBox="1"/>
          <p:nvPr/>
        </p:nvSpPr>
        <p:spPr>
          <a:xfrm>
            <a:off x="6003879" y="823720"/>
            <a:ext cx="6071647" cy="57554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C000"/>
                </a:solidFill>
              </a:rPr>
              <a:t>LANGUAGE IN FOCUS  </a:t>
            </a:r>
          </a:p>
          <a:p>
            <a:endParaRPr lang="en-US" sz="2600" b="1" dirty="0"/>
          </a:p>
          <a:p>
            <a:r>
              <a:rPr lang="en-US" sz="2600" b="1" dirty="0"/>
              <a:t>We use the </a:t>
            </a:r>
            <a:r>
              <a:rPr lang="en-US" sz="2600" b="1" dirty="0">
                <a:solidFill>
                  <a:srgbClr val="FF0000"/>
                </a:solidFill>
              </a:rPr>
              <a:t>present perfect simple </a:t>
            </a:r>
            <a:r>
              <a:rPr lang="en-US" sz="2600" b="1" dirty="0"/>
              <a:t>(has/have + past participle) to talk about experiences in life up to now.</a:t>
            </a:r>
          </a:p>
          <a:p>
            <a:endParaRPr lang="en-US" sz="2600" dirty="0">
              <a:solidFill>
                <a:schemeClr val="accent1"/>
              </a:solidFill>
            </a:endParaRPr>
          </a:p>
          <a:p>
            <a:r>
              <a:rPr lang="en-US" sz="2600" dirty="0" err="1">
                <a:solidFill>
                  <a:schemeClr val="accent1"/>
                </a:solidFill>
              </a:rPr>
              <a:t>Glagolsko</a:t>
            </a:r>
            <a:r>
              <a:rPr lang="en-US" sz="2600" dirty="0">
                <a:solidFill>
                  <a:schemeClr val="accent1"/>
                </a:solidFill>
              </a:rPr>
              <a:t> </a:t>
            </a:r>
            <a:r>
              <a:rPr lang="en-US" sz="2600" dirty="0" err="1">
                <a:solidFill>
                  <a:schemeClr val="accent1"/>
                </a:solidFill>
              </a:rPr>
              <a:t>vrijeme</a:t>
            </a:r>
            <a:r>
              <a:rPr lang="en-US" sz="2600" dirty="0">
                <a:solidFill>
                  <a:schemeClr val="accent1"/>
                </a:solidFill>
              </a:rPr>
              <a:t> </a:t>
            </a:r>
            <a:r>
              <a:rPr lang="hr-HR" sz="2600" dirty="0">
                <a:solidFill>
                  <a:srgbClr val="FF0000"/>
                </a:solidFill>
              </a:rPr>
              <a:t>p</a:t>
            </a:r>
            <a:r>
              <a:rPr lang="en-US" sz="2600" dirty="0">
                <a:solidFill>
                  <a:srgbClr val="FF0000"/>
                </a:solidFill>
              </a:rPr>
              <a:t>resent perfect simple </a:t>
            </a:r>
            <a:r>
              <a:rPr lang="en-US" sz="2600" dirty="0">
                <a:solidFill>
                  <a:schemeClr val="accent1"/>
                </a:solidFill>
              </a:rPr>
              <a:t>(has/have + past participle) </a:t>
            </a:r>
            <a:r>
              <a:rPr lang="en-US" sz="2600" dirty="0" err="1">
                <a:solidFill>
                  <a:schemeClr val="accent1"/>
                </a:solidFill>
              </a:rPr>
              <a:t>koristimo</a:t>
            </a:r>
            <a:r>
              <a:rPr lang="en-US" sz="2600" dirty="0">
                <a:solidFill>
                  <a:schemeClr val="accent1"/>
                </a:solidFill>
              </a:rPr>
              <a:t> </a:t>
            </a:r>
            <a:r>
              <a:rPr lang="en-US" sz="2600" dirty="0" err="1">
                <a:solidFill>
                  <a:schemeClr val="accent1"/>
                </a:solidFill>
              </a:rPr>
              <a:t>kada</a:t>
            </a:r>
            <a:r>
              <a:rPr lang="en-US" sz="2600" dirty="0">
                <a:solidFill>
                  <a:schemeClr val="accent1"/>
                </a:solidFill>
              </a:rPr>
              <a:t> </a:t>
            </a:r>
            <a:r>
              <a:rPr lang="en-US" sz="2600" dirty="0" err="1">
                <a:solidFill>
                  <a:schemeClr val="accent1"/>
                </a:solidFill>
              </a:rPr>
              <a:t>govorimo</a:t>
            </a:r>
            <a:r>
              <a:rPr lang="en-US" sz="2600" dirty="0">
                <a:solidFill>
                  <a:schemeClr val="accent1"/>
                </a:solidFill>
              </a:rPr>
              <a:t> o </a:t>
            </a:r>
            <a:r>
              <a:rPr lang="en-US" sz="2600" dirty="0" err="1">
                <a:solidFill>
                  <a:schemeClr val="accent1"/>
                </a:solidFill>
              </a:rPr>
              <a:t>dosadašnjim</a:t>
            </a:r>
            <a:r>
              <a:rPr lang="en-US" sz="2600" dirty="0">
                <a:solidFill>
                  <a:schemeClr val="accent1"/>
                </a:solidFill>
              </a:rPr>
              <a:t>  </a:t>
            </a:r>
            <a:r>
              <a:rPr lang="en-US" sz="2600" dirty="0" err="1">
                <a:solidFill>
                  <a:schemeClr val="accent1"/>
                </a:solidFill>
              </a:rPr>
              <a:t>životnim</a:t>
            </a:r>
            <a:r>
              <a:rPr lang="en-US" sz="2600" dirty="0">
                <a:solidFill>
                  <a:schemeClr val="accent1"/>
                </a:solidFill>
              </a:rPr>
              <a:t> </a:t>
            </a:r>
            <a:r>
              <a:rPr lang="en-US" sz="2600" dirty="0" err="1">
                <a:solidFill>
                  <a:schemeClr val="accent1"/>
                </a:solidFill>
              </a:rPr>
              <a:t>iskustvima</a:t>
            </a:r>
            <a:r>
              <a:rPr lang="en-US" sz="2600" dirty="0">
                <a:solidFill>
                  <a:schemeClr val="accent1"/>
                </a:solidFill>
              </a:rPr>
              <a:t> do </a:t>
            </a:r>
            <a:r>
              <a:rPr lang="en-US" sz="2600" dirty="0" err="1">
                <a:solidFill>
                  <a:schemeClr val="accent1"/>
                </a:solidFill>
              </a:rPr>
              <a:t>trenutka</a:t>
            </a:r>
            <a:r>
              <a:rPr lang="en-US" sz="2600" dirty="0">
                <a:solidFill>
                  <a:schemeClr val="accent1"/>
                </a:solidFill>
              </a:rPr>
              <a:t> u </a:t>
            </a:r>
            <a:r>
              <a:rPr lang="en-US" sz="2600" dirty="0" err="1">
                <a:solidFill>
                  <a:schemeClr val="accent1"/>
                </a:solidFill>
              </a:rPr>
              <a:t>kojemu</a:t>
            </a:r>
            <a:r>
              <a:rPr lang="en-US" sz="2600" dirty="0">
                <a:solidFill>
                  <a:schemeClr val="accent1"/>
                </a:solidFill>
              </a:rPr>
              <a:t> </a:t>
            </a:r>
            <a:r>
              <a:rPr lang="en-US" sz="2600" dirty="0" err="1">
                <a:solidFill>
                  <a:schemeClr val="accent1"/>
                </a:solidFill>
              </a:rPr>
              <a:t>govorimo</a:t>
            </a:r>
            <a:r>
              <a:rPr lang="en-US" sz="2600" dirty="0">
                <a:solidFill>
                  <a:schemeClr val="accent1"/>
                </a:solidFill>
              </a:rPr>
              <a:t>. </a:t>
            </a:r>
            <a:endParaRPr lang="hr-HR" sz="2600" dirty="0">
              <a:solidFill>
                <a:schemeClr val="accent1"/>
              </a:solidFill>
            </a:endParaRPr>
          </a:p>
          <a:p>
            <a:endParaRPr lang="hr-HR" sz="2600" dirty="0">
              <a:solidFill>
                <a:schemeClr val="accent1"/>
              </a:solidFill>
            </a:endParaRPr>
          </a:p>
          <a:p>
            <a:pPr algn="ctr"/>
            <a:r>
              <a:rPr lang="hr-HR" sz="2600" b="1" dirty="0" err="1">
                <a:highlight>
                  <a:srgbClr val="FFFF00"/>
                </a:highlight>
              </a:rPr>
              <a:t>Have</a:t>
            </a:r>
            <a:r>
              <a:rPr lang="hr-HR" sz="2600" b="1" dirty="0">
                <a:highlight>
                  <a:srgbClr val="FFFF00"/>
                </a:highlight>
              </a:rPr>
              <a:t> </a:t>
            </a:r>
            <a:r>
              <a:rPr lang="hr-HR" sz="2600" b="1" dirty="0" err="1">
                <a:highlight>
                  <a:srgbClr val="FFFF00"/>
                </a:highlight>
              </a:rPr>
              <a:t>you</a:t>
            </a:r>
            <a:r>
              <a:rPr lang="hr-HR" sz="2600" b="1" dirty="0">
                <a:highlight>
                  <a:srgbClr val="FFFF00"/>
                </a:highlight>
              </a:rPr>
              <a:t> </a:t>
            </a:r>
            <a:r>
              <a:rPr lang="hr-HR" sz="26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ever</a:t>
            </a:r>
            <a:r>
              <a:rPr lang="hr-HR" sz="2600" b="1" dirty="0">
                <a:highlight>
                  <a:srgbClr val="FFFF00"/>
                </a:highlight>
              </a:rPr>
              <a:t> </a:t>
            </a:r>
            <a:r>
              <a:rPr lang="hr-HR" sz="2600" b="1" dirty="0" err="1">
                <a:highlight>
                  <a:srgbClr val="FFFF00"/>
                </a:highlight>
              </a:rPr>
              <a:t>been</a:t>
            </a:r>
            <a:r>
              <a:rPr lang="hr-HR" sz="2600" b="1" dirty="0">
                <a:highlight>
                  <a:srgbClr val="FFFF00"/>
                </a:highlight>
              </a:rPr>
              <a:t> to </a:t>
            </a:r>
            <a:r>
              <a:rPr lang="hr-HR" sz="2600" b="1" dirty="0" err="1">
                <a:highlight>
                  <a:srgbClr val="FFFF00"/>
                </a:highlight>
              </a:rPr>
              <a:t>the</a:t>
            </a:r>
            <a:r>
              <a:rPr lang="hr-HR" sz="2600" b="1" dirty="0">
                <a:highlight>
                  <a:srgbClr val="FFFF00"/>
                </a:highlight>
              </a:rPr>
              <a:t> USA? </a:t>
            </a:r>
          </a:p>
          <a:p>
            <a:pPr algn="ctr"/>
            <a:r>
              <a:rPr lang="hr-HR" sz="2600" b="1" dirty="0" err="1">
                <a:highlight>
                  <a:srgbClr val="FFFF00"/>
                </a:highlight>
              </a:rPr>
              <a:t>Yes</a:t>
            </a:r>
            <a:r>
              <a:rPr lang="hr-HR" sz="2600" b="1" dirty="0">
                <a:highlight>
                  <a:srgbClr val="FFFF00"/>
                </a:highlight>
              </a:rPr>
              <a:t>, I </a:t>
            </a:r>
            <a:r>
              <a:rPr lang="hr-HR" sz="2600" b="1" dirty="0" err="1">
                <a:highlight>
                  <a:srgbClr val="FFFF00"/>
                </a:highlight>
              </a:rPr>
              <a:t>have</a:t>
            </a:r>
            <a:r>
              <a:rPr lang="hr-HR" sz="2600" b="1" dirty="0">
                <a:highlight>
                  <a:srgbClr val="FFFF00"/>
                </a:highlight>
              </a:rPr>
              <a:t>. / No, I </a:t>
            </a:r>
            <a:r>
              <a:rPr lang="hr-HR" sz="2600" b="1" dirty="0" err="1">
                <a:highlight>
                  <a:srgbClr val="FFFF00"/>
                </a:highlight>
              </a:rPr>
              <a:t>haven’t</a:t>
            </a:r>
            <a:r>
              <a:rPr lang="hr-HR" sz="2600" b="1" dirty="0">
                <a:highlight>
                  <a:srgbClr val="FFFF00"/>
                </a:highlight>
              </a:rPr>
              <a:t>.</a:t>
            </a:r>
          </a:p>
          <a:p>
            <a:pPr algn="ctr"/>
            <a:r>
              <a:rPr lang="hr-HR" sz="2600" b="1" dirty="0">
                <a:highlight>
                  <a:srgbClr val="FFFF00"/>
                </a:highlight>
              </a:rPr>
              <a:t>I </a:t>
            </a:r>
            <a:r>
              <a:rPr lang="hr-HR" sz="2600" b="1" dirty="0" err="1">
                <a:highlight>
                  <a:srgbClr val="FFFF00"/>
                </a:highlight>
              </a:rPr>
              <a:t>have</a:t>
            </a:r>
            <a:r>
              <a:rPr lang="hr-HR" sz="2600" b="1" dirty="0">
                <a:highlight>
                  <a:srgbClr val="FFFF00"/>
                </a:highlight>
              </a:rPr>
              <a:t> </a:t>
            </a:r>
            <a:r>
              <a:rPr lang="hr-HR" sz="26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never</a:t>
            </a:r>
            <a:r>
              <a:rPr lang="hr-HR" sz="2600" b="1" dirty="0">
                <a:highlight>
                  <a:srgbClr val="FFFF00"/>
                </a:highlight>
              </a:rPr>
              <a:t> </a:t>
            </a:r>
            <a:r>
              <a:rPr lang="hr-HR" sz="2600" b="1" dirty="0" err="1">
                <a:highlight>
                  <a:srgbClr val="FFFF00"/>
                </a:highlight>
              </a:rPr>
              <a:t>been</a:t>
            </a:r>
            <a:r>
              <a:rPr lang="hr-HR" sz="2600" b="1" dirty="0">
                <a:highlight>
                  <a:srgbClr val="FFFF00"/>
                </a:highlight>
              </a:rPr>
              <a:t> to Canada</a:t>
            </a:r>
            <a:r>
              <a:rPr lang="hr-HR" sz="2600" b="1" dirty="0"/>
              <a:t>.</a:t>
            </a:r>
            <a:endParaRPr lang="en-US" sz="2600" dirty="0">
              <a:solidFill>
                <a:schemeClr val="accent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25A4D0-6CF5-B3C2-895E-4747006EA1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47" y="2474221"/>
            <a:ext cx="5543968" cy="246745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8110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9CE6F-B572-F5D6-D64E-CA2267F7F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974" y="-41049"/>
            <a:ext cx="10515600" cy="1325563"/>
          </a:xfrm>
        </p:spPr>
        <p:txBody>
          <a:bodyPr>
            <a:normAutofit/>
          </a:bodyPr>
          <a:lstStyle/>
          <a:p>
            <a:r>
              <a:rPr lang="hr-HR" sz="2800" dirty="0" err="1"/>
              <a:t>Workbook</a:t>
            </a:r>
            <a:r>
              <a:rPr lang="hr-HR" sz="2800" dirty="0"/>
              <a:t> </a:t>
            </a:r>
            <a:r>
              <a:rPr lang="hr-HR" sz="2800" dirty="0" err="1"/>
              <a:t>page</a:t>
            </a:r>
            <a:r>
              <a:rPr lang="hr-HR" sz="2800" dirty="0"/>
              <a:t> 114.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9529D400-6569-E62F-921A-09AA37FA3A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443" y="1393794"/>
            <a:ext cx="3754148" cy="5010401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49E1A4-5B06-38A4-FAAE-6409FB6E5227}"/>
              </a:ext>
            </a:extLst>
          </p:cNvPr>
          <p:cNvSpPr txBox="1"/>
          <p:nvPr/>
        </p:nvSpPr>
        <p:spPr>
          <a:xfrm>
            <a:off x="6053960" y="1671275"/>
            <a:ext cx="59313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Which words in Task A do you associate with holidays? Say why.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2BD0E3-7E3C-7BAD-E913-7F3714EED190}"/>
              </a:ext>
            </a:extLst>
          </p:cNvPr>
          <p:cNvSpPr txBox="1"/>
          <p:nvPr/>
        </p:nvSpPr>
        <p:spPr>
          <a:xfrm>
            <a:off x="6015091" y="3012143"/>
            <a:ext cx="58128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Answer the questions in Task C with: </a:t>
            </a:r>
            <a:r>
              <a:rPr lang="en-US" sz="2800" i="1" dirty="0"/>
              <a:t>Yes, I have. </a:t>
            </a:r>
            <a:r>
              <a:rPr lang="en-US" sz="2800" dirty="0"/>
              <a:t>or </a:t>
            </a:r>
            <a:r>
              <a:rPr lang="en-US" sz="2800" i="1" dirty="0"/>
              <a:t>No, I haven’t.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EE896F-5174-30FE-BF31-E7724B046E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8373" y="1340074"/>
            <a:ext cx="3896394" cy="51623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A2959E-2A7E-2C32-6540-E32BE55E7D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62" y="2510752"/>
            <a:ext cx="5675859" cy="183649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F95E57-72A2-9583-CC5E-549A0FF3F5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91" y="1800078"/>
            <a:ext cx="5753599" cy="339119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8227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3142353-2829-6950-E8ED-E3E2EEE37E2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323946" cy="6791325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8513A-4D17-CD99-7044-2B8F528FFB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167473"/>
            <a:ext cx="5972175" cy="16481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Read the texts in Task B. </a:t>
            </a:r>
            <a:endParaRPr lang="hr-HR" sz="2600" dirty="0"/>
          </a:p>
          <a:p>
            <a:pPr marL="0" indent="0">
              <a:buNone/>
            </a:pPr>
            <a:r>
              <a:rPr lang="en-US" sz="2600" dirty="0"/>
              <a:t>What places are the children going to visit?</a:t>
            </a:r>
            <a:endParaRPr lang="hr-HR" sz="2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97AE9D-D20F-D68E-52BB-4A57987758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" r="2355"/>
          <a:stretch/>
        </p:blipFill>
        <p:spPr>
          <a:xfrm>
            <a:off x="38298" y="446335"/>
            <a:ext cx="5852218" cy="356061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CB0461-0365-9A64-A927-EB2E30A914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49"/>
          <a:stretch/>
        </p:blipFill>
        <p:spPr>
          <a:xfrm>
            <a:off x="1076904" y="4006954"/>
            <a:ext cx="3775005" cy="261426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14B75AA-544F-B06D-210B-DBC0F217482E}"/>
              </a:ext>
            </a:extLst>
          </p:cNvPr>
          <p:cNvSpPr txBox="1">
            <a:spLocks/>
          </p:cNvSpPr>
          <p:nvPr/>
        </p:nvSpPr>
        <p:spPr>
          <a:xfrm>
            <a:off x="6096000" y="3521392"/>
            <a:ext cx="5867929" cy="21428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i="1" dirty="0">
                <a:solidFill>
                  <a:schemeClr val="bg1">
                    <a:lumMod val="50000"/>
                  </a:schemeClr>
                </a:solidFill>
              </a:rPr>
              <a:t>Eve is going to visit Hawaii, Lee is going to stay in Liverpool, Luke is going to Hvar and Split and Patrick is going to visit Australia and New Zealand.</a:t>
            </a:r>
          </a:p>
        </p:txBody>
      </p:sp>
    </p:spTree>
    <p:extLst>
      <p:ext uri="{BB962C8B-B14F-4D97-AF65-F5344CB8AC3E}">
        <p14:creationId xmlns:p14="http://schemas.microsoft.com/office/powerpoint/2010/main" val="355904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3142353-2829-6950-E8ED-E3E2EEE37E2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323946" cy="6791325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97AE9D-D20F-D68E-52BB-4A57987758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" r="2355"/>
          <a:stretch/>
        </p:blipFill>
        <p:spPr>
          <a:xfrm>
            <a:off x="38298" y="446335"/>
            <a:ext cx="5852218" cy="356061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CB0461-0365-9A64-A927-EB2E30A914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49"/>
          <a:stretch/>
        </p:blipFill>
        <p:spPr>
          <a:xfrm>
            <a:off x="1076904" y="4006954"/>
            <a:ext cx="3775005" cy="261426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EC16218-BF02-AF89-3D0D-A1648198AB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41" y="1687506"/>
            <a:ext cx="4930925" cy="331935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30F1460D-61E8-45B9-B054-9020B6F5383E}"/>
              </a:ext>
            </a:extLst>
          </p:cNvPr>
          <p:cNvSpPr txBox="1">
            <a:spLocks/>
          </p:cNvSpPr>
          <p:nvPr/>
        </p:nvSpPr>
        <p:spPr>
          <a:xfrm>
            <a:off x="5988509" y="155922"/>
            <a:ext cx="5972175" cy="8614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600" dirty="0"/>
              <a:t>Read the texts once again and work in pairs. Answer the questions in Task C.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92DB4E58-E52D-294A-0D7D-32F61C241C8E}"/>
              </a:ext>
            </a:extLst>
          </p:cNvPr>
          <p:cNvSpPr txBox="1">
            <a:spLocks/>
          </p:cNvSpPr>
          <p:nvPr/>
        </p:nvSpPr>
        <p:spPr>
          <a:xfrm>
            <a:off x="6086502" y="982516"/>
            <a:ext cx="5972175" cy="610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hr-HR" b="1" dirty="0" err="1"/>
              <a:t>Check</a:t>
            </a:r>
            <a:r>
              <a:rPr lang="hr-HR" b="1" dirty="0"/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D41B45-3A6A-4BCE-2417-9A355E1AC96E}"/>
              </a:ext>
            </a:extLst>
          </p:cNvPr>
          <p:cNvSpPr txBox="1"/>
          <p:nvPr/>
        </p:nvSpPr>
        <p:spPr>
          <a:xfrm>
            <a:off x="6095999" y="1429188"/>
            <a:ext cx="4410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1 Patrick </a:t>
            </a:r>
            <a:r>
              <a:rPr lang="hr-HR" sz="2400" dirty="0" err="1">
                <a:solidFill>
                  <a:srgbClr val="FF0000"/>
                </a:solidFill>
              </a:rPr>
              <a:t>is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going</a:t>
            </a:r>
            <a:r>
              <a:rPr lang="hr-HR" sz="2400" dirty="0">
                <a:solidFill>
                  <a:srgbClr val="FF0000"/>
                </a:solidFill>
              </a:rPr>
              <a:t> to Australia.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5956C8-3F1E-CDB2-1140-ABDE22367E5F}"/>
              </a:ext>
            </a:extLst>
          </p:cNvPr>
          <p:cNvSpPr txBox="1"/>
          <p:nvPr/>
        </p:nvSpPr>
        <p:spPr>
          <a:xfrm>
            <a:off x="6095999" y="1810646"/>
            <a:ext cx="5362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He </a:t>
            </a:r>
            <a:r>
              <a:rPr lang="hr-HR" sz="2400" dirty="0" err="1">
                <a:solidFill>
                  <a:srgbClr val="FF0000"/>
                </a:solidFill>
              </a:rPr>
              <a:t>is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going</a:t>
            </a:r>
            <a:r>
              <a:rPr lang="hr-HR" sz="2400" dirty="0">
                <a:solidFill>
                  <a:srgbClr val="FF0000"/>
                </a:solidFill>
              </a:rPr>
              <a:t> to </a:t>
            </a:r>
            <a:r>
              <a:rPr lang="hr-HR" sz="2400" dirty="0" err="1">
                <a:solidFill>
                  <a:srgbClr val="FF0000"/>
                </a:solidFill>
              </a:rPr>
              <a:t>visit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his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former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roomate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DC9BE6-A818-D1E4-6C14-D6F928F8FFAA}"/>
              </a:ext>
            </a:extLst>
          </p:cNvPr>
          <p:cNvSpPr txBox="1"/>
          <p:nvPr/>
        </p:nvSpPr>
        <p:spPr>
          <a:xfrm>
            <a:off x="6095999" y="2220030"/>
            <a:ext cx="3629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2 Luke </a:t>
            </a:r>
            <a:r>
              <a:rPr lang="hr-HR" sz="2400" dirty="0" err="1">
                <a:solidFill>
                  <a:srgbClr val="FF0000"/>
                </a:solidFill>
              </a:rPr>
              <a:t>is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going</a:t>
            </a:r>
            <a:r>
              <a:rPr lang="hr-HR" sz="2400" dirty="0">
                <a:solidFill>
                  <a:srgbClr val="FF0000"/>
                </a:solidFill>
              </a:rPr>
              <a:t> to Croatia.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3080A83-1DB3-8BF1-398A-51D6D8FE4E28}"/>
              </a:ext>
            </a:extLst>
          </p:cNvPr>
          <p:cNvSpPr txBox="1"/>
          <p:nvPr/>
        </p:nvSpPr>
        <p:spPr>
          <a:xfrm>
            <a:off x="6086502" y="2580083"/>
            <a:ext cx="5972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They picked Croatia because of the clear Adriatic Sea and fantastic weather.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7A5D0E1-E410-6931-3A0C-9001E2339BD5}"/>
              </a:ext>
            </a:extLst>
          </p:cNvPr>
          <p:cNvSpPr txBox="1"/>
          <p:nvPr/>
        </p:nvSpPr>
        <p:spPr>
          <a:xfrm>
            <a:off x="6095999" y="3342379"/>
            <a:ext cx="3708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3 Eve </a:t>
            </a:r>
            <a:r>
              <a:rPr lang="hr-HR" sz="2400" dirty="0" err="1">
                <a:solidFill>
                  <a:srgbClr val="FF0000"/>
                </a:solidFill>
              </a:rPr>
              <a:t>is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going</a:t>
            </a:r>
            <a:r>
              <a:rPr lang="hr-HR" sz="2400" dirty="0">
                <a:solidFill>
                  <a:srgbClr val="FF0000"/>
                </a:solidFill>
              </a:rPr>
              <a:t> to </a:t>
            </a:r>
            <a:r>
              <a:rPr lang="hr-HR" sz="2400" dirty="0" err="1">
                <a:solidFill>
                  <a:srgbClr val="FF0000"/>
                </a:solidFill>
              </a:rPr>
              <a:t>the</a:t>
            </a:r>
            <a:r>
              <a:rPr lang="hr-HR" sz="2400" dirty="0">
                <a:solidFill>
                  <a:srgbClr val="FF0000"/>
                </a:solidFill>
              </a:rPr>
              <a:t> USA.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B7E00D6-2433-12D9-621D-FA4F8D09EE0A}"/>
              </a:ext>
            </a:extLst>
          </p:cNvPr>
          <p:cNvSpPr txBox="1"/>
          <p:nvPr/>
        </p:nvSpPr>
        <p:spPr>
          <a:xfrm>
            <a:off x="6095999" y="3731730"/>
            <a:ext cx="5240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She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didn’t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go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anywhere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last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summer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because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her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dad</a:t>
            </a:r>
            <a:r>
              <a:rPr lang="hr-HR" sz="2400" dirty="0">
                <a:solidFill>
                  <a:srgbClr val="FF0000"/>
                </a:solidFill>
              </a:rPr>
              <a:t> had to </a:t>
            </a:r>
            <a:r>
              <a:rPr lang="hr-HR" sz="2400" dirty="0" err="1">
                <a:solidFill>
                  <a:srgbClr val="FF0000"/>
                </a:solidFill>
              </a:rPr>
              <a:t>work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88B0BDC-98FD-39BE-9236-094274BC58B5}"/>
              </a:ext>
            </a:extLst>
          </p:cNvPr>
          <p:cNvSpPr txBox="1"/>
          <p:nvPr/>
        </p:nvSpPr>
        <p:spPr>
          <a:xfrm>
            <a:off x="6086502" y="4562727"/>
            <a:ext cx="3811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4 Lee </a:t>
            </a:r>
            <a:r>
              <a:rPr lang="hr-HR" sz="2400" dirty="0" err="1">
                <a:solidFill>
                  <a:srgbClr val="FF0000"/>
                </a:solidFill>
              </a:rPr>
              <a:t>is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staying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in</a:t>
            </a:r>
            <a:r>
              <a:rPr lang="hr-HR" sz="2400" dirty="0">
                <a:solidFill>
                  <a:srgbClr val="FF0000"/>
                </a:solidFill>
              </a:rPr>
              <a:t> Liverpool.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F2C50F1-6761-27BF-6F8F-3FE3DE6EEECB}"/>
              </a:ext>
            </a:extLst>
          </p:cNvPr>
          <p:cNvSpPr txBox="1"/>
          <p:nvPr/>
        </p:nvSpPr>
        <p:spPr>
          <a:xfrm>
            <a:off x="6086502" y="4978225"/>
            <a:ext cx="62546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He </a:t>
            </a:r>
            <a:r>
              <a:rPr lang="hr-HR" sz="2400" dirty="0" err="1">
                <a:solidFill>
                  <a:srgbClr val="FF0000"/>
                </a:solidFill>
              </a:rPr>
              <a:t>is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staying</a:t>
            </a:r>
            <a:r>
              <a:rPr lang="hr-HR" sz="2400" dirty="0">
                <a:solidFill>
                  <a:srgbClr val="FF0000"/>
                </a:solidFill>
              </a:rPr>
              <a:t> at home </a:t>
            </a:r>
            <a:r>
              <a:rPr lang="hr-HR" sz="2400" dirty="0" err="1">
                <a:solidFill>
                  <a:srgbClr val="FF0000"/>
                </a:solidFill>
              </a:rPr>
              <a:t>because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his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mum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is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going</a:t>
            </a:r>
            <a:r>
              <a:rPr lang="hr-HR" sz="2400" dirty="0">
                <a:solidFill>
                  <a:srgbClr val="FF0000"/>
                </a:solidFill>
              </a:rPr>
              <a:t> to </a:t>
            </a:r>
            <a:r>
              <a:rPr lang="hr-HR" sz="2400" dirty="0" err="1">
                <a:solidFill>
                  <a:srgbClr val="FF0000"/>
                </a:solidFill>
              </a:rPr>
              <a:t>have</a:t>
            </a:r>
            <a:r>
              <a:rPr lang="hr-HR" sz="2400" dirty="0">
                <a:solidFill>
                  <a:srgbClr val="FF0000"/>
                </a:solidFill>
              </a:rPr>
              <a:t> a </a:t>
            </a:r>
            <a:r>
              <a:rPr lang="hr-HR" sz="2400" dirty="0" err="1">
                <a:solidFill>
                  <a:srgbClr val="FF0000"/>
                </a:solidFill>
              </a:rPr>
              <a:t>baby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22E2308B-C61C-AB53-17D2-102DC1FFEE51}"/>
              </a:ext>
            </a:extLst>
          </p:cNvPr>
          <p:cNvSpPr txBox="1">
            <a:spLocks/>
          </p:cNvSpPr>
          <p:nvPr/>
        </p:nvSpPr>
        <p:spPr>
          <a:xfrm>
            <a:off x="6086501" y="5872818"/>
            <a:ext cx="5972175" cy="942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600" dirty="0"/>
              <a:t>Write a short text</a:t>
            </a:r>
            <a:r>
              <a:rPr lang="hr-HR" sz="2600" dirty="0"/>
              <a:t>,</a:t>
            </a:r>
            <a:r>
              <a:rPr lang="en-US" sz="2600" dirty="0"/>
              <a:t> similar to the ones above</a:t>
            </a:r>
            <a:r>
              <a:rPr lang="hr-HR" sz="2600" dirty="0"/>
              <a:t>,</a:t>
            </a:r>
            <a:r>
              <a:rPr lang="en-US" sz="2600" dirty="0"/>
              <a:t> about your holiday plans.</a:t>
            </a:r>
          </a:p>
        </p:txBody>
      </p:sp>
    </p:spTree>
    <p:extLst>
      <p:ext uri="{BB962C8B-B14F-4D97-AF65-F5344CB8AC3E}">
        <p14:creationId xmlns:p14="http://schemas.microsoft.com/office/powerpoint/2010/main" val="28782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9CE6F-B572-F5D6-D64E-CA2267F7F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939"/>
            <a:ext cx="10515600" cy="1325563"/>
          </a:xfrm>
        </p:spPr>
        <p:txBody>
          <a:bodyPr>
            <a:normAutofit/>
          </a:bodyPr>
          <a:lstStyle/>
          <a:p>
            <a:r>
              <a:rPr lang="hr-HR" sz="2800" dirty="0" err="1"/>
              <a:t>Workbook</a:t>
            </a:r>
            <a:r>
              <a:rPr lang="hr-HR" sz="2800" dirty="0"/>
              <a:t> </a:t>
            </a:r>
            <a:r>
              <a:rPr lang="hr-HR" sz="2800" dirty="0" err="1"/>
              <a:t>page</a:t>
            </a:r>
            <a:r>
              <a:rPr lang="hr-HR" sz="2800" dirty="0"/>
              <a:t> 114.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9529D400-6569-E62F-921A-09AA37FA3A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443" y="1393794"/>
            <a:ext cx="3754148" cy="5010401"/>
          </a:xfr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72BD0E3-7E3C-7BAD-E913-7F3714EED190}"/>
              </a:ext>
            </a:extLst>
          </p:cNvPr>
          <p:cNvSpPr txBox="1"/>
          <p:nvPr/>
        </p:nvSpPr>
        <p:spPr>
          <a:xfrm>
            <a:off x="5899049" y="748333"/>
            <a:ext cx="58128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Interview your friend. </a:t>
            </a:r>
            <a:endParaRPr lang="hr-HR" sz="2800" dirty="0"/>
          </a:p>
          <a:p>
            <a:r>
              <a:rPr lang="en-US" sz="2800" dirty="0"/>
              <a:t>Ask him</a:t>
            </a:r>
            <a:r>
              <a:rPr lang="hr-HR" sz="2800" dirty="0"/>
              <a:t>/</a:t>
            </a:r>
            <a:r>
              <a:rPr lang="hr-HR" sz="2800" dirty="0" err="1"/>
              <a:t>her</a:t>
            </a:r>
            <a:r>
              <a:rPr lang="en-US" sz="2800" dirty="0"/>
              <a:t> the questions in Task C. Talk about your friend.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EE896F-5174-30FE-BF31-E7724B046E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8373" y="1340074"/>
            <a:ext cx="3896394" cy="51623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25A4D0-6CF5-B3C2-895E-4747006EA1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47" y="2474221"/>
            <a:ext cx="5543968" cy="246745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CBD3DC-7AF2-37F0-7BDC-8E4DFAFAF97C}"/>
              </a:ext>
            </a:extLst>
          </p:cNvPr>
          <p:cNvSpPr txBox="1"/>
          <p:nvPr/>
        </p:nvSpPr>
        <p:spPr>
          <a:xfrm>
            <a:off x="5899049" y="2800008"/>
            <a:ext cx="58128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/>
              <a:t>Play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vocabulary</a:t>
            </a:r>
            <a:r>
              <a:rPr lang="hr-HR" sz="2800" dirty="0"/>
              <a:t> game </a:t>
            </a:r>
            <a:r>
              <a:rPr lang="hr-HR" sz="2800" dirty="0" err="1"/>
              <a:t>and</a:t>
            </a:r>
            <a:r>
              <a:rPr lang="hr-HR" sz="2800" dirty="0"/>
              <a:t> </a:t>
            </a:r>
            <a:r>
              <a:rPr lang="hr-HR" sz="2800" dirty="0" err="1"/>
              <a:t>fill</a:t>
            </a:r>
            <a:r>
              <a:rPr lang="hr-HR" sz="2800" dirty="0"/>
              <a:t> </a:t>
            </a:r>
            <a:r>
              <a:rPr lang="hr-HR" sz="2800" dirty="0" err="1"/>
              <a:t>in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sentences</a:t>
            </a:r>
            <a:r>
              <a:rPr lang="hr-HR" sz="2800" dirty="0"/>
              <a:t>.</a:t>
            </a:r>
          </a:p>
          <a:p>
            <a:pPr algn="ctr"/>
            <a:r>
              <a:rPr lang="hr-HR" sz="2800" dirty="0"/>
              <a:t> </a:t>
            </a:r>
            <a:r>
              <a:rPr lang="hr-HR" sz="2000" dirty="0">
                <a:hlinkClick r:id="rId5"/>
              </a:rPr>
              <a:t>https://wordwall.net/play/511/249/975</a:t>
            </a:r>
            <a:r>
              <a:rPr lang="hr-HR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404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369</Words>
  <Application>Microsoft Office PowerPoint</Application>
  <PresentationFormat>Widescreen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Lesson 24  Our holiday plans</vt:lpstr>
      <vt:lpstr>Write 10 things that you associate with summer. </vt:lpstr>
      <vt:lpstr>Workbook page 114.</vt:lpstr>
      <vt:lpstr>Workbook page 114.</vt:lpstr>
      <vt:lpstr>PowerPoint Presentation</vt:lpstr>
      <vt:lpstr>PowerPoint Presentation</vt:lpstr>
      <vt:lpstr>Workbook page 114.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24 – Our holiday plans</dc:title>
  <dc:creator>Josipa</dc:creator>
  <cp:lastModifiedBy>Sanja Ivoš</cp:lastModifiedBy>
  <cp:revision>21</cp:revision>
  <dcterms:created xsi:type="dcterms:W3CDTF">2022-08-22T08:08:16Z</dcterms:created>
  <dcterms:modified xsi:type="dcterms:W3CDTF">2022-12-06T14:07:57Z</dcterms:modified>
</cp:coreProperties>
</file>